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323" r:id="rId3"/>
    <p:sldId id="322" r:id="rId4"/>
    <p:sldId id="324" r:id="rId5"/>
    <p:sldId id="326" r:id="rId6"/>
    <p:sldId id="325" r:id="rId7"/>
    <p:sldId id="295" r:id="rId8"/>
    <p:sldId id="296" r:id="rId9"/>
    <p:sldId id="297" r:id="rId10"/>
    <p:sldId id="29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9" r:id="rId25"/>
    <p:sldId id="300" r:id="rId26"/>
    <p:sldId id="304" r:id="rId27"/>
    <p:sldId id="305" r:id="rId28"/>
    <p:sldId id="306" r:id="rId29"/>
    <p:sldId id="308" r:id="rId30"/>
    <p:sldId id="309" r:id="rId31"/>
    <p:sldId id="310" r:id="rId32"/>
    <p:sldId id="311" r:id="rId33"/>
    <p:sldId id="312" r:id="rId34"/>
    <p:sldId id="314" r:id="rId35"/>
    <p:sldId id="315" r:id="rId36"/>
    <p:sldId id="316" r:id="rId37"/>
    <p:sldId id="317" r:id="rId38"/>
    <p:sldId id="318" r:id="rId39"/>
    <p:sldId id="319" r:id="rId40"/>
    <p:sldId id="313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320" r:id="rId52"/>
    <p:sldId id="293" r:id="rId53"/>
    <p:sldId id="321" r:id="rId54"/>
    <p:sldId id="294" r:id="rId55"/>
  </p:sldIdLst>
  <p:sldSz cx="9144000" cy="5143500" type="screen16x9"/>
  <p:notesSz cx="6858000" cy="9144000"/>
  <p:embeddedFontLst>
    <p:embeddedFont>
      <p:font typeface="Open Sans" panose="020B0600000101010101" charset="0"/>
      <p:regular r:id="rId57"/>
      <p:bold r:id="rId58"/>
      <p:italic r:id="rId59"/>
      <p:boldItalic r:id="rId60"/>
    </p:embeddedFont>
    <p:embeddedFont>
      <p:font typeface="PT Sans Narrow" panose="020B0600000101010101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90" y="-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39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632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313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175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680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723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104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692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135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493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725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4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751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74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775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8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615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6879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310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47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67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 flow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Review- </a:t>
            </a:r>
            <a:r>
              <a:rPr lang="en" dirty="0"/>
              <a:t>Boolean Expressions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Expression that evaluates to True or False.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New operators: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&lt;=, &gt;=, ==,  !=, &lt; , &gt; 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All these return True or False.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 dirty="0"/>
          </a:p>
        </p:txBody>
      </p:sp>
      <p:cxnSp>
        <p:nvCxnSpPr>
          <p:cNvPr id="227" name="Shape 227"/>
          <p:cNvCxnSpPr/>
          <p:nvPr/>
        </p:nvCxnSpPr>
        <p:spPr>
          <a:xfrm flipH="1">
            <a:off x="2912110" y="2106552"/>
            <a:ext cx="1464300" cy="352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8" name="Shape 228"/>
          <p:cNvSpPr txBox="1"/>
          <p:nvPr/>
        </p:nvSpPr>
        <p:spPr>
          <a:xfrm>
            <a:off x="4376410" y="1949052"/>
            <a:ext cx="3132300" cy="3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Don’t confuse with =</a:t>
            </a:r>
          </a:p>
        </p:txBody>
      </p:sp>
    </p:spTree>
    <p:extLst>
      <p:ext uri="{BB962C8B-B14F-4D97-AF65-F5344CB8AC3E}">
        <p14:creationId xmlns:p14="http://schemas.microsoft.com/office/powerpoint/2010/main" val="264464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Review- </a:t>
            </a:r>
            <a:r>
              <a:rPr lang="en-US" dirty="0" err="1"/>
              <a:t>Hubo</a:t>
            </a:r>
            <a:r>
              <a:rPr lang="en-US" dirty="0"/>
              <a:t> Using conditionals</a:t>
            </a:r>
            <a:endParaRPr lang="en" dirty="0"/>
          </a:p>
        </p:txBody>
      </p:sp>
      <p:sp>
        <p:nvSpPr>
          <p:cNvPr id="189" name="Shape 189"/>
          <p:cNvSpPr txBox="1"/>
          <p:nvPr/>
        </p:nvSpPr>
        <p:spPr>
          <a:xfrm>
            <a:off x="435575" y="1956950"/>
            <a:ext cx="3433500" cy="169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4855825" y="1956950"/>
            <a:ext cx="3690000" cy="233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def move_and_pick():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1" name="Shape 191"/>
          <p:cNvCxnSpPr/>
          <p:nvPr/>
        </p:nvCxnSpPr>
        <p:spPr>
          <a:xfrm>
            <a:off x="4038550" y="2794550"/>
            <a:ext cx="6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Review- </a:t>
            </a:r>
            <a:r>
              <a:rPr lang="en-US" dirty="0" err="1"/>
              <a:t>Hubo</a:t>
            </a:r>
            <a:r>
              <a:rPr lang="en-US" dirty="0"/>
              <a:t> using conditionals</a:t>
            </a:r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Newer solution: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260375" y="3713525"/>
            <a:ext cx="3413400" cy="53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hubo.move_and_pick()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5813550" y="3713525"/>
            <a:ext cx="857700" cy="7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Review- </a:t>
            </a:r>
            <a:r>
              <a:rPr lang="en-US" dirty="0" err="1"/>
              <a:t>Hubo</a:t>
            </a:r>
            <a:r>
              <a:rPr lang="en-US" dirty="0"/>
              <a:t> using conditionals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25" y="1760676"/>
            <a:ext cx="6710950" cy="1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 we simplify further?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How do we simplify the x9 part?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We need something to repeat some instructions a fixed number of times.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- loops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 for loop repeats an instruction a fixed number of times.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545275" y="1887150"/>
            <a:ext cx="3333600" cy="298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i in range(5):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print(“I love this class!”)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4626475" y="1887150"/>
            <a:ext cx="3333600" cy="298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 love this class!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 love this class!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 love this class!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 love this class!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 love this class!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cxnSp>
        <p:nvCxnSpPr>
          <p:cNvPr id="221" name="Shape 221"/>
          <p:cNvCxnSpPr/>
          <p:nvPr/>
        </p:nvCxnSpPr>
        <p:spPr>
          <a:xfrm>
            <a:off x="4088400" y="3273200"/>
            <a:ext cx="3789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Solution-2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55500" y="2939050"/>
            <a:ext cx="3433500" cy="169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hubo.on_beeper():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hubo.pick_beeper()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5543850" y="2939050"/>
            <a:ext cx="3529266" cy="169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i in range(1,9):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hubo.move_and_pick()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3889000" y="3409300"/>
            <a:ext cx="857700" cy="75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X 9</a:t>
            </a:r>
          </a:p>
        </p:txBody>
      </p:sp>
      <p:cxnSp>
        <p:nvCxnSpPr>
          <p:cNvPr id="230" name="Shape 230"/>
          <p:cNvCxnSpPr/>
          <p:nvPr/>
        </p:nvCxnSpPr>
        <p:spPr>
          <a:xfrm>
            <a:off x="4910975" y="3788200"/>
            <a:ext cx="46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While-loops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Repeats an instruction while a condition is true.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1096900" y="2186275"/>
            <a:ext cx="2841900" cy="163435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while </a:t>
            </a:r>
            <a:r>
              <a:rPr lang="en" sz="1800" i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sunny outside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hubo.dance()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121125" y="2186275"/>
            <a:ext cx="3846300" cy="163435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Explanation of code:</a:t>
            </a:r>
            <a:endParaRPr lang="en" sz="18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Hubo dances while it is sunny outside. If not sunny anymore, hubo stops dancing.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Solution-3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Newest solution: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11" y="1196524"/>
            <a:ext cx="7036374" cy="169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2739024" y="3427225"/>
            <a:ext cx="3583803" cy="1141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while hubo.front_is_clear():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	hubo.move_and_pick()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Example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only have a hubo.turn_left()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we define hubo.turn_right() using what we learned?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Hint: use for-loops.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891850" y="2625025"/>
            <a:ext cx="3360300" cy="164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def turn_right():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950" y="2998225"/>
            <a:ext cx="1696000" cy="12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Announcements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ATTENDANCE has </a:t>
            </a:r>
            <a:r>
              <a:rPr lang="en-US" altLang="ko-KR" smtClean="0"/>
              <a:t>been delayed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If you have any problems, talk to the ICT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Culture Class every 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Friday – QUIZ!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Friday – 4PM Mr. </a:t>
            </a:r>
            <a:r>
              <a:rPr lang="en-US" altLang="ko-KR" dirty="0" err="1" smtClean="0"/>
              <a:t>Yim’s</a:t>
            </a:r>
            <a:r>
              <a:rPr lang="en-US" altLang="ko-KR" dirty="0" smtClean="0"/>
              <a:t>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If you want </a:t>
            </a:r>
            <a:r>
              <a:rPr lang="en-US" altLang="ko-KR" dirty="0" err="1" smtClean="0"/>
              <a:t>hubo</a:t>
            </a:r>
            <a:r>
              <a:rPr lang="en-US" altLang="ko-KR" dirty="0" smtClean="0"/>
              <a:t> files, please bring a </a:t>
            </a:r>
            <a:r>
              <a:rPr lang="en-US" altLang="ko-KR" dirty="0" err="1" smtClean="0"/>
              <a:t>usb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1746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Example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only have a hubo.turn_left()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Can we define hubo.turn_right() using what we learned?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Hint: use for-loops.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891850" y="2625025"/>
            <a:ext cx="3898810" cy="164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def turn_right():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for i in range(3):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				             hubo.turn_left()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Challenging </a:t>
            </a:r>
            <a:r>
              <a:rPr lang="en" dirty="0"/>
              <a:t>Example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Write a program that makes hubo walk along the boundary of the map until he comes back to the original position.(</a:t>
            </a:r>
            <a:r>
              <a:rPr lang="en-US" dirty="0"/>
              <a:t>hint: Use beepers!)</a:t>
            </a:r>
            <a:endParaRPr lang="en" dirty="0"/>
          </a:p>
        </p:txBody>
      </p:sp>
      <p:grpSp>
        <p:nvGrpSpPr>
          <p:cNvPr id="269" name="Shape 269"/>
          <p:cNvGrpSpPr/>
          <p:nvPr/>
        </p:nvGrpSpPr>
        <p:grpSpPr>
          <a:xfrm>
            <a:off x="3092650" y="2036700"/>
            <a:ext cx="2958700" cy="2942700"/>
            <a:chOff x="3092650" y="2036700"/>
            <a:chExt cx="2958700" cy="2942700"/>
          </a:xfrm>
        </p:grpSpPr>
        <p:pic>
          <p:nvPicPr>
            <p:cNvPr id="270" name="Shape 2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92650" y="2036700"/>
              <a:ext cx="2958700" cy="2942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1" name="Shape 271"/>
            <p:cNvCxnSpPr/>
            <p:nvPr/>
          </p:nvCxnSpPr>
          <p:spPr>
            <a:xfrm rot="10800000" flipH="1">
              <a:off x="3719450" y="4659325"/>
              <a:ext cx="2034300" cy="9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2" name="Shape 272"/>
            <p:cNvCxnSpPr/>
            <p:nvPr/>
          </p:nvCxnSpPr>
          <p:spPr>
            <a:xfrm rot="10800000">
              <a:off x="5753750" y="2381400"/>
              <a:ext cx="2700" cy="2253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3425900" y="2381400"/>
              <a:ext cx="14400" cy="2118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4" name="Shape 274"/>
            <p:cNvCxnSpPr/>
            <p:nvPr/>
          </p:nvCxnSpPr>
          <p:spPr>
            <a:xfrm flipH="1">
              <a:off x="3470150" y="2288825"/>
              <a:ext cx="2283600" cy="17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Challenging Example 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0" name="Shape 280"/>
          <p:cNvGrpSpPr/>
          <p:nvPr/>
        </p:nvGrpSpPr>
        <p:grpSpPr>
          <a:xfrm>
            <a:off x="5366175" y="1358625"/>
            <a:ext cx="2958700" cy="2942700"/>
            <a:chOff x="3092650" y="2036700"/>
            <a:chExt cx="2958700" cy="2942700"/>
          </a:xfrm>
        </p:grpSpPr>
        <p:pic>
          <p:nvPicPr>
            <p:cNvPr id="281" name="Shape 2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92650" y="2036700"/>
              <a:ext cx="2958700" cy="2942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2" name="Shape 282"/>
            <p:cNvCxnSpPr/>
            <p:nvPr/>
          </p:nvCxnSpPr>
          <p:spPr>
            <a:xfrm rot="10800000" flipH="1">
              <a:off x="3719450" y="4659325"/>
              <a:ext cx="2034300" cy="9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3" name="Shape 283"/>
            <p:cNvCxnSpPr/>
            <p:nvPr/>
          </p:nvCxnSpPr>
          <p:spPr>
            <a:xfrm rot="10800000">
              <a:off x="5753750" y="2381400"/>
              <a:ext cx="2700" cy="2253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4" name="Shape 284"/>
            <p:cNvCxnSpPr/>
            <p:nvPr/>
          </p:nvCxnSpPr>
          <p:spPr>
            <a:xfrm>
              <a:off x="3425900" y="2381400"/>
              <a:ext cx="14400" cy="2118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5" name="Shape 285"/>
            <p:cNvCxnSpPr/>
            <p:nvPr/>
          </p:nvCxnSpPr>
          <p:spPr>
            <a:xfrm flipH="1">
              <a:off x="3470150" y="2288825"/>
              <a:ext cx="2283600" cy="17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86" name="Shape 286"/>
          <p:cNvSpPr txBox="1"/>
          <p:nvPr/>
        </p:nvSpPr>
        <p:spPr>
          <a:xfrm>
            <a:off x="588375" y="1589500"/>
            <a:ext cx="4777800" cy="28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Steps outline: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AutoNum type="arabicParenR"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Put down a beeper to mark the starting position.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AutoNum type="arabicParenR"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Move forward until reaching a wall.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AutoNum type="arabicParenR"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Turn left.</a:t>
            </a:r>
          </a:p>
          <a:p>
            <a:pPr marL="457200" lvl="0" indent="-336550" rtl="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AutoNum type="arabicParenR"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Repeat steps 2 and 3 until we find a beeper.</a:t>
            </a:r>
          </a:p>
          <a:p>
            <a:pPr marL="457200" lvl="0" indent="-336550">
              <a:spcBef>
                <a:spcPts val="0"/>
              </a:spcBef>
              <a:buClr>
                <a:srgbClr val="666666"/>
              </a:buClr>
              <a:buSzPct val="100000"/>
              <a:buFont typeface="Open Sans"/>
              <a:buAutoNum type="arabicParenR"/>
            </a:pPr>
            <a:r>
              <a:rPr lang="en" sz="1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Finish when a beeper is found.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Challenging Example 2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How do we change that to code?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588375" y="1708525"/>
            <a:ext cx="4078500" cy="286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Steps outline: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Open Sans"/>
              <a:buAutoNum type="arabicParenR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Put down a beeper to mark the starting position.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Open Sans"/>
              <a:buAutoNum type="arabicParenR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Move forward until reaching a wall.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Open Sans"/>
              <a:buAutoNum type="arabicParenR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Turn left.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Open Sans"/>
              <a:buAutoNum type="arabicParenR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Repeat steps 2 and 3 until we find a beeper.</a:t>
            </a:r>
          </a:p>
          <a:p>
            <a:pPr marL="457200" lvl="0" indent="-228600" rtl="0">
              <a:spcBef>
                <a:spcPts val="0"/>
              </a:spcBef>
              <a:buClr>
                <a:srgbClr val="666666"/>
              </a:buClr>
              <a:buFont typeface="Open Sans"/>
              <a:buAutoNum type="arabicParenR"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Finish when a beeper is found.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4716750" y="1708525"/>
            <a:ext cx="4367700" cy="2860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Code: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hubo.drop_beeper()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hubo.move()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while not hubo.on_beeper():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if hubo.front_is_clear():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	hubo.move()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else:	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		hubo.turn_left()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More Boolean Expressions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We learned that Boolean expressions are expressions that evaluate to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We can use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to create more complex Boolean expressions.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Let’s see examples!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6157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In Python, we use &amp; to represent AND.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AND is used for combining several </a:t>
            </a:r>
            <a:r>
              <a:rPr lang="en-US" dirty="0" err="1"/>
              <a:t>boolean</a:t>
            </a:r>
            <a:r>
              <a:rPr lang="en-US" dirty="0"/>
              <a:t> expressions, to create a bigger </a:t>
            </a:r>
            <a:r>
              <a:rPr lang="en-US" dirty="0" err="1"/>
              <a:t>boolean</a:t>
            </a:r>
            <a:r>
              <a:rPr lang="en-US" dirty="0"/>
              <a:t> expression.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The whole expression is True if all of the Boolean expressions are true.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The whole expression is False if at least one of the Boolean expressions is false.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Let’s look at examples!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4849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08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&amp; False -&gt;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5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&amp; False -&gt; ???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982AF-C455-4F84-AEBF-F4C740F1C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2" t="62647" r="76507" b="17353"/>
          <a:stretch/>
        </p:blipFill>
        <p:spPr>
          <a:xfrm>
            <a:off x="5061098" y="1630327"/>
            <a:ext cx="2417135" cy="2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1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Review - Functions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Functions are a series of steps to accomplish a certain task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altLang="ko-KR" dirty="0"/>
              <a:t>A block of </a:t>
            </a:r>
            <a:r>
              <a:rPr lang="en" altLang="ko-KR" b="1" dirty="0">
                <a:solidFill>
                  <a:srgbClr val="38761D"/>
                </a:solidFill>
              </a:rPr>
              <a:t>organized</a:t>
            </a:r>
            <a:r>
              <a:rPr lang="en" altLang="ko-KR" dirty="0"/>
              <a:t>, </a:t>
            </a:r>
            <a:r>
              <a:rPr lang="en" altLang="ko-KR" b="1" u="sng" dirty="0">
                <a:solidFill>
                  <a:srgbClr val="38761D"/>
                </a:solidFill>
              </a:rPr>
              <a:t>reusable</a:t>
            </a:r>
            <a:r>
              <a:rPr lang="en" altLang="ko-KR" dirty="0"/>
              <a:t> code for a single </a:t>
            </a:r>
            <a:r>
              <a:rPr lang="en" altLang="ko-KR" dirty="0" smtClean="0"/>
              <a:t>action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Example of a function: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7822F-00BA-492C-BA5F-0DCDA0456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" t="28667" r="86900" b="62651"/>
          <a:stretch/>
        </p:blipFill>
        <p:spPr>
          <a:xfrm>
            <a:off x="2431310" y="2785851"/>
            <a:ext cx="4004931" cy="18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&amp; False -&gt;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982AF-C455-4F84-AEBF-F4C740F1C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2" t="62647" r="76507" b="17353"/>
          <a:stretch/>
        </p:blipFill>
        <p:spPr>
          <a:xfrm>
            <a:off x="5061098" y="1630327"/>
            <a:ext cx="2417135" cy="2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&amp; False -&gt;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pPr marL="457200" indent="-228600">
              <a:buFont typeface="Open Sans"/>
              <a:buChar char="●"/>
            </a:pPr>
            <a:r>
              <a:rPr lang="en" dirty="0"/>
              <a:t>True &amp; True &amp; False -&gt; ???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83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AND - &amp;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&amp; True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&amp;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&amp; False -&gt; </a:t>
            </a:r>
            <a:r>
              <a:rPr lang="en-US" dirty="0">
                <a:solidFill>
                  <a:srgbClr val="FF0000"/>
                </a:solidFill>
              </a:rPr>
              <a:t>False</a:t>
            </a:r>
          </a:p>
          <a:p>
            <a:pPr marL="457200" indent="-228600">
              <a:buFont typeface="Open Sans"/>
              <a:buChar char="●"/>
            </a:pPr>
            <a:r>
              <a:rPr lang="en" dirty="0"/>
              <a:t>True &amp; True &amp; False -&gt;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endParaRPr lang="en" dirty="0">
              <a:solidFill>
                <a:srgbClr val="FF0000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3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In Python, we use | to represent OR.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OR is used for combining several </a:t>
            </a:r>
            <a:r>
              <a:rPr lang="en-US" dirty="0" err="1"/>
              <a:t>boolean</a:t>
            </a:r>
            <a:r>
              <a:rPr lang="en-US" dirty="0"/>
              <a:t> expressions, to create a bigger </a:t>
            </a:r>
            <a:r>
              <a:rPr lang="en-US" dirty="0" err="1"/>
              <a:t>boolean</a:t>
            </a:r>
            <a:r>
              <a:rPr lang="en-US" dirty="0"/>
              <a:t> expression.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The whole expression is True if at least one of the Boolean expressions is true.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The whole expression is False if all of the Boolean expressions are false.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Let’s look at examples!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6207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0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74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| True -&gt; </a:t>
            </a:r>
            <a:r>
              <a:rPr lang="en-US" dirty="0"/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37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| True -&gt; </a:t>
            </a:r>
            <a:r>
              <a:rPr lang="en-US" dirty="0"/>
              <a:t>True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| False -&gt; </a:t>
            </a:r>
            <a:r>
              <a:rPr lang="en-US" dirty="0">
                <a:solidFill>
                  <a:srgbClr val="FF0000"/>
                </a:solidFill>
              </a:rPr>
              <a:t>???</a:t>
            </a:r>
            <a:endParaRPr lang="en" dirty="0">
              <a:solidFill>
                <a:srgbClr val="FF0000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34F59-210C-492F-A973-A4B478DF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2" t="62647" r="76507" b="17353"/>
          <a:stretch/>
        </p:blipFill>
        <p:spPr>
          <a:xfrm>
            <a:off x="5061098" y="1630327"/>
            <a:ext cx="2417135" cy="2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6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| True -&gt; </a:t>
            </a:r>
            <a:r>
              <a:rPr lang="en-US" dirty="0"/>
              <a:t>True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| False -&gt;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34F59-210C-492F-A973-A4B478DF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2" t="62647" r="76507" b="17353"/>
          <a:stretch/>
        </p:blipFill>
        <p:spPr>
          <a:xfrm>
            <a:off x="5061098" y="1630327"/>
            <a:ext cx="2417135" cy="23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5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| True -&gt; </a:t>
            </a:r>
            <a:r>
              <a:rPr lang="en-US" dirty="0"/>
              <a:t>True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| False -&gt;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pPr marL="457200" indent="-228600">
              <a:buFont typeface="Open Sans"/>
              <a:buChar char="●"/>
            </a:pPr>
            <a:r>
              <a:rPr lang="en" dirty="0"/>
              <a:t>True | False | False -&gt; ???</a:t>
            </a:r>
            <a:endParaRPr lang="en" dirty="0">
              <a:solidFill>
                <a:srgbClr val="FF0000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8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Function Parameters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However, what if we want to make </a:t>
            </a:r>
            <a:r>
              <a:rPr lang="en-US" altLang="ko-KR" dirty="0" err="1"/>
              <a:t>hubo</a:t>
            </a:r>
            <a:r>
              <a:rPr lang="en-US" altLang="ko-KR" dirty="0"/>
              <a:t> move different number of times</a:t>
            </a:r>
            <a:r>
              <a:rPr lang="en-US" altLang="ko-KR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Parameters are a variable in method definition</a:t>
            </a:r>
            <a:endParaRPr lang="en-US" altLang="ko-K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5" t="27494" r="83445" b="64868"/>
          <a:stretch/>
        </p:blipFill>
        <p:spPr>
          <a:xfrm>
            <a:off x="1540596" y="2519876"/>
            <a:ext cx="5914217" cy="19004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92191" y="2320290"/>
            <a:ext cx="725804" cy="24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86575" y="2095997"/>
            <a:ext cx="163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Parameters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11897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OR - |</a:t>
            </a:r>
            <a:endParaRPr lang="en" dirty="0"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True | False</a:t>
            </a:r>
            <a:r>
              <a:rPr lang="en" dirty="0"/>
              <a:t>  -&gt; True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False | False -&gt; False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True | True -&gt; </a:t>
            </a:r>
            <a:r>
              <a:rPr lang="en-US" dirty="0"/>
              <a:t>True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H</a:t>
            </a:r>
            <a:r>
              <a:rPr lang="en" dirty="0"/>
              <a:t>ubo.on_beeper() | False -&gt; </a:t>
            </a:r>
            <a:r>
              <a:rPr lang="en-US" dirty="0">
                <a:solidFill>
                  <a:srgbClr val="FF0000"/>
                </a:solidFill>
              </a:rPr>
              <a:t>True</a:t>
            </a:r>
          </a:p>
          <a:p>
            <a:pPr marL="457200" indent="-228600">
              <a:buFont typeface="Open Sans"/>
              <a:buChar char="●"/>
            </a:pPr>
            <a:r>
              <a:rPr lang="en" dirty="0"/>
              <a:t>True | False | False -&gt;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endParaRPr lang="en" dirty="0">
              <a:solidFill>
                <a:srgbClr val="FF0000"/>
              </a:solidFill>
            </a:endParaRP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31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 of today’s lesson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Loops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For-loops, while-loops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Hubo instructions using loops and conditionals.</a:t>
            </a:r>
          </a:p>
          <a:p>
            <a:pPr marL="914400" lvl="1" indent="-228600">
              <a:buChar char="○"/>
            </a:pPr>
            <a:r>
              <a:rPr lang="en" dirty="0"/>
              <a:t>hubo.turn_right()</a:t>
            </a:r>
          </a:p>
          <a:p>
            <a:pPr marL="914400" lvl="1" indent="-228600">
              <a:buChar char="○"/>
            </a:pPr>
            <a:r>
              <a:rPr lang="en" dirty="0"/>
              <a:t>Making hubo go around map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More Boolean Expressions using </a:t>
            </a:r>
            <a:r>
              <a:rPr lang="en" dirty="0">
                <a:solidFill>
                  <a:srgbClr val="FF0000"/>
                </a:solidFill>
              </a:rPr>
              <a:t>&amp;</a:t>
            </a:r>
            <a:r>
              <a:rPr lang="en" dirty="0"/>
              <a:t> and </a:t>
            </a:r>
            <a:r>
              <a:rPr lang="en" dirty="0">
                <a:solidFill>
                  <a:srgbClr val="FF0000"/>
                </a:solidFill>
              </a:rPr>
              <a:t>|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Lab Session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 1, Day 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Previously...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949" y="1096799"/>
            <a:ext cx="5531225" cy="374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Previously...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674" y="1152424"/>
            <a:ext cx="5413901" cy="36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Previously…</a:t>
            </a:r>
            <a:endParaRPr lang="en" dirty="0"/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426" y="1329675"/>
            <a:ext cx="4999092" cy="33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functions!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628" y="1431199"/>
            <a:ext cx="5118323" cy="318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Advanced Hubo Labs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Remember hubo?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We will tackle harder Hubo labs using the concepts learned.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Use the concepts until now to simplify tasks.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Defining your own functions.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For-loops for repetition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While-loops for repetition.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/>
              <a:t>Conditionals.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1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5371101" cy="3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2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5073024" cy="350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Simplification of a Task using Parameters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0" t="27377" r="85650" b="52089"/>
          <a:stretch/>
        </p:blipFill>
        <p:spPr>
          <a:xfrm>
            <a:off x="311700" y="1266325"/>
            <a:ext cx="3444240" cy="352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34" t="51111" r="84000" b="34844"/>
          <a:stretch/>
        </p:blipFill>
        <p:spPr>
          <a:xfrm>
            <a:off x="4881033" y="1643092"/>
            <a:ext cx="3891280" cy="24079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38277" y="3026545"/>
            <a:ext cx="9411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23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3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074" y="1152425"/>
            <a:ext cx="5668326" cy="36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56BE-65AC-425D-BF7D-C7897891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1A4C2-0746-41F4-BC88-C7A8CB2DB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maze1.wld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</a:t>
            </a:r>
            <a:r>
              <a:rPr lang="en-US" dirty="0" err="1"/>
              <a:t>hubo</a:t>
            </a:r>
            <a:r>
              <a:rPr lang="en-US" dirty="0"/>
              <a:t>, make him pick up beeper.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 him come back to original position.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Drop beeper.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CDF97-F59F-45EE-A11B-795DB2CCA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19294" r="30930" b="23101"/>
          <a:stretch/>
        </p:blipFill>
        <p:spPr>
          <a:xfrm>
            <a:off x="5145970" y="1212112"/>
            <a:ext cx="3108819" cy="31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9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Task 5</a:t>
            </a:r>
            <a:endParaRPr lang="en" dirty="0"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651" y="1297172"/>
            <a:ext cx="5380624" cy="341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9EDF-2E76-4B9E-93B1-DBDEA9E2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912E4-24EF-49A5-9BF9-512F7A18F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err="1"/>
              <a:t>hubo</a:t>
            </a:r>
            <a:r>
              <a:rPr lang="en-US" dirty="0"/>
              <a:t> navigate any maze.</a:t>
            </a:r>
          </a:p>
          <a:p>
            <a:r>
              <a:rPr lang="en-US" dirty="0"/>
              <a:t>Ask the TAs if you finish everything!</a:t>
            </a:r>
          </a:p>
        </p:txBody>
      </p:sp>
    </p:spTree>
    <p:extLst>
      <p:ext uri="{BB962C8B-B14F-4D97-AF65-F5344CB8AC3E}">
        <p14:creationId xmlns:p14="http://schemas.microsoft.com/office/powerpoint/2010/main" val="2181315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 luck!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Parameter vs Argument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/>
              <a:t>Parameter</a:t>
            </a:r>
          </a:p>
          <a:p>
            <a:r>
              <a:rPr lang="en-US" altLang="ko-KR" dirty="0" smtClean="0"/>
              <a:t>The formal variable as part of the definition</a:t>
            </a:r>
          </a:p>
          <a:p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altLang="ko-KR" b="1" dirty="0" smtClean="0"/>
              <a:t>Argument</a:t>
            </a:r>
          </a:p>
          <a:p>
            <a:r>
              <a:rPr lang="en-US" altLang="ko-KR" dirty="0" smtClean="0"/>
              <a:t>The actual values you put in the function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5" t="27494" r="83445" b="64868"/>
          <a:stretch/>
        </p:blipFill>
        <p:spPr>
          <a:xfrm>
            <a:off x="738928" y="2600311"/>
            <a:ext cx="3145443" cy="10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34" t="59516" r="87836" b="34844"/>
          <a:stretch/>
        </p:blipFill>
        <p:spPr>
          <a:xfrm>
            <a:off x="5638799" y="2717801"/>
            <a:ext cx="2514601" cy="89323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16157" y="2354566"/>
            <a:ext cx="725804" cy="24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1961" y="2117586"/>
            <a:ext cx="163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Parameters</a:t>
            </a:r>
            <a:endParaRPr lang="ko-KR" alt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00857" y="2477438"/>
            <a:ext cx="452543" cy="24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0857" y="2153647"/>
            <a:ext cx="1265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Arguments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489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Review- Data Types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Numbers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Strings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Booleans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13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Review- Variables</a:t>
            </a:r>
            <a:endParaRPr lang="en"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can use variables to store objects.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Assignment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Naming rules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C0412-BACD-4796-B3EE-2EC9B0AADBE2}"/>
              </a:ext>
            </a:extLst>
          </p:cNvPr>
          <p:cNvSpPr txBox="1"/>
          <p:nvPr/>
        </p:nvSpPr>
        <p:spPr>
          <a:xfrm>
            <a:off x="942753" y="2968587"/>
            <a:ext cx="33740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special rules: cannot use def, if, else, while,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, True, False.</a:t>
            </a:r>
          </a:p>
          <a:p>
            <a:pPr marL="457200" lvl="0" indent="-228600"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Letters, digits, underscores(_). </a:t>
            </a:r>
          </a:p>
          <a:p>
            <a:pPr marL="457200" lvl="0" indent="-228600"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First character should not be a digit.</a:t>
            </a:r>
          </a:p>
          <a:p>
            <a:pPr marL="457200" lvl="0" indent="-228600">
              <a:buChar char="●"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Case-sensitive.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Review- </a:t>
            </a:r>
            <a:r>
              <a:rPr lang="en" dirty="0"/>
              <a:t>Conditionals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Often a program must make a decision depending on the environment.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We used if, else, </a:t>
            </a:r>
            <a:r>
              <a:rPr lang="en-US" dirty="0" err="1"/>
              <a:t>elif</a:t>
            </a:r>
            <a:r>
              <a:rPr lang="en-US" dirty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Shape 142">
            <a:extLst>
              <a:ext uri="{FF2B5EF4-FFF2-40B4-BE49-F238E27FC236}">
                <a16:creationId xmlns:a16="http://schemas.microsoft.com/office/drawing/2014/main" id="{35D12C71-08D6-4B42-80D2-0ED3613CDBCE}"/>
              </a:ext>
            </a:extLst>
          </p:cNvPr>
          <p:cNvSpPr txBox="1"/>
          <p:nvPr/>
        </p:nvSpPr>
        <p:spPr>
          <a:xfrm>
            <a:off x="3356100" y="1735500"/>
            <a:ext cx="2431800" cy="319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if(it rains):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Hubo.study()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snows):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          Hubo.sleep()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elif(it is windy):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           Hubo.watch_tv()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else: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Hubo.dance()</a:t>
            </a:r>
          </a:p>
        </p:txBody>
      </p:sp>
    </p:spTree>
    <p:extLst>
      <p:ext uri="{BB962C8B-B14F-4D97-AF65-F5344CB8AC3E}">
        <p14:creationId xmlns:p14="http://schemas.microsoft.com/office/powerpoint/2010/main" val="1287469549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1214</Words>
  <Application>Microsoft Office PowerPoint</Application>
  <PresentationFormat>On-screen Show (16:9)</PresentationFormat>
  <Paragraphs>261</Paragraphs>
  <Slides>54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Open Sans</vt:lpstr>
      <vt:lpstr>PT Sans Narrow</vt:lpstr>
      <vt:lpstr>Arial</vt:lpstr>
      <vt:lpstr>tropic</vt:lpstr>
      <vt:lpstr>Control flow</vt:lpstr>
      <vt:lpstr>Announcements</vt:lpstr>
      <vt:lpstr>Review - Functions</vt:lpstr>
      <vt:lpstr>Function Parameters</vt:lpstr>
      <vt:lpstr>Simplification of a Task using Parameters</vt:lpstr>
      <vt:lpstr>Parameter vs Argument</vt:lpstr>
      <vt:lpstr>Review- Data Types</vt:lpstr>
      <vt:lpstr>Review- Variables</vt:lpstr>
      <vt:lpstr>Review- Conditionals</vt:lpstr>
      <vt:lpstr>Review- Boolean Expressions</vt:lpstr>
      <vt:lpstr>Review- Hubo Using conditionals</vt:lpstr>
      <vt:lpstr>Review- Hubo using conditionals</vt:lpstr>
      <vt:lpstr>Review- Hubo using conditionals </vt:lpstr>
      <vt:lpstr>Can we simplify further?</vt:lpstr>
      <vt:lpstr>For - loops </vt:lpstr>
      <vt:lpstr>Solution-2</vt:lpstr>
      <vt:lpstr>While-loops</vt:lpstr>
      <vt:lpstr>Solution-3</vt:lpstr>
      <vt:lpstr>Example</vt:lpstr>
      <vt:lpstr>Example </vt:lpstr>
      <vt:lpstr>Challenging Example </vt:lpstr>
      <vt:lpstr>Challenging Example 2 </vt:lpstr>
      <vt:lpstr>Challenging Example 2</vt:lpstr>
      <vt:lpstr>More Boolean Expressions</vt:lpstr>
      <vt:lpstr>AND - &amp;</vt:lpstr>
      <vt:lpstr>AND - &amp;</vt:lpstr>
      <vt:lpstr>AND - &amp;</vt:lpstr>
      <vt:lpstr>AND - &amp;</vt:lpstr>
      <vt:lpstr>AND - &amp;</vt:lpstr>
      <vt:lpstr>AND - &amp;</vt:lpstr>
      <vt:lpstr>AND - &amp;</vt:lpstr>
      <vt:lpstr>AND - &amp;</vt:lpstr>
      <vt:lpstr>OR - |</vt:lpstr>
      <vt:lpstr>OR - |</vt:lpstr>
      <vt:lpstr>OR - |</vt:lpstr>
      <vt:lpstr>OR - |</vt:lpstr>
      <vt:lpstr>OR - |</vt:lpstr>
      <vt:lpstr>OR - |</vt:lpstr>
      <vt:lpstr>OR - |</vt:lpstr>
      <vt:lpstr>OR - |</vt:lpstr>
      <vt:lpstr>Summary of today’s lesson</vt:lpstr>
      <vt:lpstr>Lab Session</vt:lpstr>
      <vt:lpstr>Previously...</vt:lpstr>
      <vt:lpstr>Previously...</vt:lpstr>
      <vt:lpstr>Previously…</vt:lpstr>
      <vt:lpstr>New functions!</vt:lpstr>
      <vt:lpstr>Advanced Hubo Labs</vt:lpstr>
      <vt:lpstr>Task 1</vt:lpstr>
      <vt:lpstr>Task 2</vt:lpstr>
      <vt:lpstr>Task 3</vt:lpstr>
      <vt:lpstr>Task 4</vt:lpstr>
      <vt:lpstr>Task 5</vt:lpstr>
      <vt:lpstr>Extra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flow</dc:title>
  <cp:lastModifiedBy>Juhoon Lee</cp:lastModifiedBy>
  <cp:revision>13</cp:revision>
  <dcterms:modified xsi:type="dcterms:W3CDTF">2017-07-13T10:45:20Z</dcterms:modified>
</cp:coreProperties>
</file>